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3" r:id="rId8"/>
    <p:sldId id="264" r:id="rId9"/>
    <p:sldId id="265" r:id="rId10"/>
    <p:sldId id="25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060" autoAdjust="0"/>
    <p:restoredTop sz="94660"/>
  </p:normalViewPr>
  <p:slideViewPr>
    <p:cSldViewPr snapToGrid="0">
      <p:cViewPr varScale="1">
        <p:scale>
          <a:sx n="76" d="100"/>
          <a:sy n="76" d="100"/>
        </p:scale>
        <p:origin x="6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6E3132-8D70-4DC2-8776-51DEF660EFBF}"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AEF2D-0619-4DD9-A0B6-3C5CAD5F559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662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6E3132-8D70-4DC2-8776-51DEF660EFBF}"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AEF2D-0619-4DD9-A0B6-3C5CAD5F5595}" type="slidenum">
              <a:rPr lang="en-US" smtClean="0"/>
              <a:t>‹#›</a:t>
            </a:fld>
            <a:endParaRPr lang="en-US"/>
          </a:p>
        </p:txBody>
      </p:sp>
    </p:spTree>
    <p:extLst>
      <p:ext uri="{BB962C8B-B14F-4D97-AF65-F5344CB8AC3E}">
        <p14:creationId xmlns:p14="http://schemas.microsoft.com/office/powerpoint/2010/main" val="1349205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6E3132-8D70-4DC2-8776-51DEF660EFBF}"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AEF2D-0619-4DD9-A0B6-3C5CAD5F5595}" type="slidenum">
              <a:rPr lang="en-US" smtClean="0"/>
              <a:t>‹#›</a:t>
            </a:fld>
            <a:endParaRPr lang="en-US"/>
          </a:p>
        </p:txBody>
      </p:sp>
    </p:spTree>
    <p:extLst>
      <p:ext uri="{BB962C8B-B14F-4D97-AF65-F5344CB8AC3E}">
        <p14:creationId xmlns:p14="http://schemas.microsoft.com/office/powerpoint/2010/main" val="1245976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6E3132-8D70-4DC2-8776-51DEF660EFBF}"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AEF2D-0619-4DD9-A0B6-3C5CAD5F5595}" type="slidenum">
              <a:rPr lang="en-US" smtClean="0"/>
              <a:t>‹#›</a:t>
            </a:fld>
            <a:endParaRPr lang="en-US"/>
          </a:p>
        </p:txBody>
      </p:sp>
    </p:spTree>
    <p:extLst>
      <p:ext uri="{BB962C8B-B14F-4D97-AF65-F5344CB8AC3E}">
        <p14:creationId xmlns:p14="http://schemas.microsoft.com/office/powerpoint/2010/main" val="1895853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6E3132-8D70-4DC2-8776-51DEF660EFBF}"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AEF2D-0619-4DD9-A0B6-3C5CAD5F559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406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6E3132-8D70-4DC2-8776-51DEF660EFBF}"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AEF2D-0619-4DD9-A0B6-3C5CAD5F5595}" type="slidenum">
              <a:rPr lang="en-US" smtClean="0"/>
              <a:t>‹#›</a:t>
            </a:fld>
            <a:endParaRPr lang="en-US"/>
          </a:p>
        </p:txBody>
      </p:sp>
    </p:spTree>
    <p:extLst>
      <p:ext uri="{BB962C8B-B14F-4D97-AF65-F5344CB8AC3E}">
        <p14:creationId xmlns:p14="http://schemas.microsoft.com/office/powerpoint/2010/main" val="2061996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6E3132-8D70-4DC2-8776-51DEF660EFBF}" type="datetimeFigureOut">
              <a:rPr lang="en-US" smtClean="0"/>
              <a:t>3/17/2020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7AEF2D-0619-4DD9-A0B6-3C5CAD5F5595}" type="slidenum">
              <a:rPr lang="en-US" smtClean="0"/>
              <a:t>‹#›</a:t>
            </a:fld>
            <a:endParaRPr lang="en-US"/>
          </a:p>
        </p:txBody>
      </p:sp>
    </p:spTree>
    <p:extLst>
      <p:ext uri="{BB962C8B-B14F-4D97-AF65-F5344CB8AC3E}">
        <p14:creationId xmlns:p14="http://schemas.microsoft.com/office/powerpoint/2010/main" val="84760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6E3132-8D70-4DC2-8776-51DEF660EFBF}" type="datetimeFigureOut">
              <a:rPr lang="en-US" smtClean="0"/>
              <a:t>3/17/2020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7AEF2D-0619-4DD9-A0B6-3C5CAD5F5595}" type="slidenum">
              <a:rPr lang="en-US" smtClean="0"/>
              <a:t>‹#›</a:t>
            </a:fld>
            <a:endParaRPr lang="en-US"/>
          </a:p>
        </p:txBody>
      </p:sp>
    </p:spTree>
    <p:extLst>
      <p:ext uri="{BB962C8B-B14F-4D97-AF65-F5344CB8AC3E}">
        <p14:creationId xmlns:p14="http://schemas.microsoft.com/office/powerpoint/2010/main" val="3010726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66E3132-8D70-4DC2-8776-51DEF660EFBF}" type="datetimeFigureOut">
              <a:rPr lang="en-US" smtClean="0"/>
              <a:t>3/17/2020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D7AEF2D-0619-4DD9-A0B6-3C5CAD5F5595}" type="slidenum">
              <a:rPr lang="en-US" smtClean="0"/>
              <a:t>‹#›</a:t>
            </a:fld>
            <a:endParaRPr lang="en-US"/>
          </a:p>
        </p:txBody>
      </p:sp>
    </p:spTree>
    <p:extLst>
      <p:ext uri="{BB962C8B-B14F-4D97-AF65-F5344CB8AC3E}">
        <p14:creationId xmlns:p14="http://schemas.microsoft.com/office/powerpoint/2010/main" val="1477810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66E3132-8D70-4DC2-8776-51DEF660EFBF}" type="datetimeFigureOut">
              <a:rPr lang="en-US" smtClean="0"/>
              <a:t>3/17/2020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D7AEF2D-0619-4DD9-A0B6-3C5CAD5F5595}" type="slidenum">
              <a:rPr lang="en-US" smtClean="0"/>
              <a:t>‹#›</a:t>
            </a:fld>
            <a:endParaRPr lang="en-US"/>
          </a:p>
        </p:txBody>
      </p:sp>
    </p:spTree>
    <p:extLst>
      <p:ext uri="{BB962C8B-B14F-4D97-AF65-F5344CB8AC3E}">
        <p14:creationId xmlns:p14="http://schemas.microsoft.com/office/powerpoint/2010/main" val="1240807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6E3132-8D70-4DC2-8776-51DEF660EFBF}"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AEF2D-0619-4DD9-A0B6-3C5CAD5F5595}" type="slidenum">
              <a:rPr lang="en-US" smtClean="0"/>
              <a:t>‹#›</a:t>
            </a:fld>
            <a:endParaRPr lang="en-US"/>
          </a:p>
        </p:txBody>
      </p:sp>
    </p:spTree>
    <p:extLst>
      <p:ext uri="{BB962C8B-B14F-4D97-AF65-F5344CB8AC3E}">
        <p14:creationId xmlns:p14="http://schemas.microsoft.com/office/powerpoint/2010/main" val="88682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66E3132-8D70-4DC2-8776-51DEF660EFBF}" type="datetimeFigureOut">
              <a:rPr lang="en-US" smtClean="0"/>
              <a:t>3/17/2020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D7AEF2D-0619-4DD9-A0B6-3C5CAD5F559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342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6NdrQHvN2kU" TargetMode="External"/><Relationship Id="rId2" Type="http://schemas.openxmlformats.org/officeDocument/2006/relationships/hyperlink" Target="https://www.iep.utm.edu/neo-kant/" TargetMode="External"/><Relationship Id="rId1" Type="http://schemas.openxmlformats.org/officeDocument/2006/relationships/slideLayout" Target="../slideLayouts/slideLayout2.xml"/><Relationship Id="rId5" Type="http://schemas.openxmlformats.org/officeDocument/2006/relationships/hyperlink" Target="https://www.youtube.com/watch?v=9fryN6wKs4w" TargetMode="External"/><Relationship Id="rId4" Type="http://schemas.openxmlformats.org/officeDocument/2006/relationships/hyperlink" Target="https://www.youtube.com/watch?v=UYTZFaNNy-w"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6NdrQHvN2kU?feature=oemb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9fryN6wKs4w?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E7EE9-08EB-45A8-B6D5-E2EFCA354CB6}"/>
              </a:ext>
            </a:extLst>
          </p:cNvPr>
          <p:cNvSpPr>
            <a:spLocks noGrp="1"/>
          </p:cNvSpPr>
          <p:nvPr>
            <p:ph type="ctrTitle"/>
          </p:nvPr>
        </p:nvSpPr>
        <p:spPr/>
        <p:txBody>
          <a:bodyPr/>
          <a:lstStyle/>
          <a:p>
            <a:r>
              <a:rPr lang="en-US" dirty="0"/>
              <a:t>Max Weber</a:t>
            </a:r>
          </a:p>
        </p:txBody>
      </p:sp>
      <p:sp>
        <p:nvSpPr>
          <p:cNvPr id="3" name="Subtitle 2">
            <a:extLst>
              <a:ext uri="{FF2B5EF4-FFF2-40B4-BE49-F238E27FC236}">
                <a16:creationId xmlns:a16="http://schemas.microsoft.com/office/drawing/2014/main" id="{0ABA058C-5F56-44CC-9230-A4D0114EA0F1}"/>
              </a:ext>
            </a:extLst>
          </p:cNvPr>
          <p:cNvSpPr>
            <a:spLocks noGrp="1"/>
          </p:cNvSpPr>
          <p:nvPr>
            <p:ph type="subTitle" idx="1"/>
          </p:nvPr>
        </p:nvSpPr>
        <p:spPr/>
        <p:txBody>
          <a:bodyPr>
            <a:normAutofit fontScale="85000" lnSpcReduction="20000"/>
          </a:bodyPr>
          <a:lstStyle/>
          <a:p>
            <a:pPr>
              <a:spcBef>
                <a:spcPts val="0"/>
              </a:spcBef>
            </a:pPr>
            <a:r>
              <a:rPr lang="en-US" dirty="0"/>
              <a:t>17 March 2020</a:t>
            </a:r>
          </a:p>
          <a:p>
            <a:pPr>
              <a:spcBef>
                <a:spcPts val="0"/>
              </a:spcBef>
            </a:pPr>
            <a:r>
              <a:rPr lang="en-US" dirty="0"/>
              <a:t>GENTRAIN</a:t>
            </a:r>
          </a:p>
          <a:p>
            <a:pPr>
              <a:spcBef>
                <a:spcPts val="0"/>
              </a:spcBef>
            </a:pPr>
            <a:r>
              <a:rPr lang="en-US" dirty="0"/>
              <a:t>MONTEREY PENINSULA COLLEGE</a:t>
            </a:r>
          </a:p>
          <a:p>
            <a:pPr>
              <a:spcBef>
                <a:spcPts val="0"/>
              </a:spcBef>
            </a:pPr>
            <a:r>
              <a:rPr lang="en-US" dirty="0"/>
              <a:t>STEPHANIE SPOTO</a:t>
            </a:r>
          </a:p>
        </p:txBody>
      </p:sp>
    </p:spTree>
    <p:extLst>
      <p:ext uri="{BB962C8B-B14F-4D97-AF65-F5344CB8AC3E}">
        <p14:creationId xmlns:p14="http://schemas.microsoft.com/office/powerpoint/2010/main" val="3149282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B9D07-AE53-42DE-905B-78B8E4C9C97C}"/>
              </a:ext>
            </a:extLst>
          </p:cNvPr>
          <p:cNvSpPr>
            <a:spLocks noGrp="1"/>
          </p:cNvSpPr>
          <p:nvPr>
            <p:ph type="title"/>
          </p:nvPr>
        </p:nvSpPr>
        <p:spPr/>
        <p:txBody>
          <a:bodyPr/>
          <a:lstStyle/>
          <a:p>
            <a:r>
              <a:rPr lang="en-US" dirty="0"/>
              <a:t>Sources &amp; Resources</a:t>
            </a:r>
          </a:p>
        </p:txBody>
      </p:sp>
      <p:sp>
        <p:nvSpPr>
          <p:cNvPr id="3" name="Content Placeholder 2">
            <a:extLst>
              <a:ext uri="{FF2B5EF4-FFF2-40B4-BE49-F238E27FC236}">
                <a16:creationId xmlns:a16="http://schemas.microsoft.com/office/drawing/2014/main" id="{13108781-377F-4DF4-8386-DB1F66B2B2DD}"/>
              </a:ext>
            </a:extLst>
          </p:cNvPr>
          <p:cNvSpPr>
            <a:spLocks noGrp="1"/>
          </p:cNvSpPr>
          <p:nvPr>
            <p:ph idx="1"/>
          </p:nvPr>
        </p:nvSpPr>
        <p:spPr>
          <a:xfrm>
            <a:off x="254000" y="1574800"/>
            <a:ext cx="11137900" cy="4584700"/>
          </a:xfrm>
        </p:spPr>
        <p:txBody>
          <a:bodyPr>
            <a:normAutofit/>
          </a:bodyPr>
          <a:lstStyle/>
          <a:p>
            <a:endParaRPr lang="en-US" dirty="0"/>
          </a:p>
          <a:p>
            <a:r>
              <a:rPr lang="en-US" dirty="0"/>
              <a:t>Jensen, Anthony K. “Neo-Kantianism,” </a:t>
            </a:r>
            <a:r>
              <a:rPr lang="en-US" i="1" dirty="0"/>
              <a:t>Internet Encyclopedia of Philosophy</a:t>
            </a:r>
            <a:r>
              <a:rPr lang="en-US" dirty="0"/>
              <a:t>. </a:t>
            </a:r>
            <a:r>
              <a:rPr lang="en-US" dirty="0">
                <a:hlinkClick r:id="rId2"/>
              </a:rPr>
              <a:t>https://www.iep.utm.edu/neo-kant/</a:t>
            </a:r>
            <a:endParaRPr lang="en-US" dirty="0"/>
          </a:p>
          <a:p>
            <a:r>
              <a:rPr lang="en-US" dirty="0" err="1"/>
              <a:t>Kohlenbach</a:t>
            </a:r>
            <a:r>
              <a:rPr lang="en-US" dirty="0"/>
              <a:t>, Margarete (2009). “Transformations of German Romanticism 1830-2000.” In </a:t>
            </a:r>
            <a:r>
              <a:rPr lang="en-US" i="1" dirty="0"/>
              <a:t>The Cambridge Companion to German Romanticism</a:t>
            </a:r>
            <a:r>
              <a:rPr lang="en-US" dirty="0"/>
              <a:t>. Edited by Nicholas Saul. Cambridge and New York: Cambridge UP. pp. 257-280.</a:t>
            </a:r>
          </a:p>
          <a:p>
            <a:r>
              <a:rPr lang="en-US" dirty="0"/>
              <a:t>“Webster’s The Protestant Ethic,” </a:t>
            </a:r>
            <a:r>
              <a:rPr lang="en-US" i="1" dirty="0"/>
              <a:t>BBC In Our Times</a:t>
            </a:r>
            <a:r>
              <a:rPr lang="en-US" dirty="0"/>
              <a:t>. Available here: </a:t>
            </a:r>
            <a:r>
              <a:rPr lang="en-US" dirty="0">
                <a:hlinkClick r:id="rId3"/>
              </a:rPr>
              <a:t>https://www.youtube.com/watch?v=6NdrQHvN2kU</a:t>
            </a:r>
            <a:endParaRPr lang="en-US" dirty="0"/>
          </a:p>
          <a:p>
            <a:r>
              <a:rPr lang="en-US" dirty="0" err="1"/>
              <a:t>Rudel</a:t>
            </a:r>
            <a:r>
              <a:rPr lang="en-US" dirty="0"/>
              <a:t>, Tom. (2016) “Classical Sociological Theory – Marx, Weber, Durkheim”. </a:t>
            </a:r>
            <a:r>
              <a:rPr lang="en-US" i="1" dirty="0"/>
              <a:t>SESYNC</a:t>
            </a:r>
            <a:r>
              <a:rPr lang="en-US" dirty="0"/>
              <a:t>. Available here: </a:t>
            </a:r>
            <a:r>
              <a:rPr lang="en-US" dirty="0">
                <a:hlinkClick r:id="rId4"/>
              </a:rPr>
              <a:t>https://www.youtube.com/watch?v=UYTZFaNNy-w</a:t>
            </a:r>
            <a:endParaRPr lang="en-US" dirty="0"/>
          </a:p>
          <a:p>
            <a:r>
              <a:rPr lang="en-US" dirty="0" err="1"/>
              <a:t>Szelényi</a:t>
            </a:r>
            <a:r>
              <a:rPr lang="en-US" dirty="0"/>
              <a:t>, Iván. “Conceptual Foundations of Weber’s Theory of Domination,” </a:t>
            </a:r>
            <a:r>
              <a:rPr lang="en-US" i="1" dirty="0"/>
              <a:t>Foundations of Modern Social Theory</a:t>
            </a:r>
            <a:r>
              <a:rPr lang="en-US" dirty="0"/>
              <a:t>. Yale University. Yale Open University. </a:t>
            </a:r>
            <a:r>
              <a:rPr lang="en-US" dirty="0">
                <a:hlinkClick r:id="rId5"/>
              </a:rPr>
              <a:t>https://www.youtube.com/watch?v=9fryN6wKs4w</a:t>
            </a:r>
            <a:endParaRPr lang="en-US" dirty="0"/>
          </a:p>
        </p:txBody>
      </p:sp>
    </p:spTree>
    <p:extLst>
      <p:ext uri="{BB962C8B-B14F-4D97-AF65-F5344CB8AC3E}">
        <p14:creationId xmlns:p14="http://schemas.microsoft.com/office/powerpoint/2010/main" val="372481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CD50E-2817-4C5A-8DC5-DDACFD1BE656}"/>
              </a:ext>
            </a:extLst>
          </p:cNvPr>
          <p:cNvSpPr>
            <a:spLocks noGrp="1"/>
          </p:cNvSpPr>
          <p:nvPr>
            <p:ph type="title"/>
          </p:nvPr>
        </p:nvSpPr>
        <p:spPr/>
        <p:txBody>
          <a:bodyPr/>
          <a:lstStyle/>
          <a:p>
            <a:r>
              <a:rPr lang="en-US" dirty="0"/>
              <a:t>Max Weber (1864-1920)</a:t>
            </a:r>
          </a:p>
        </p:txBody>
      </p:sp>
      <p:sp>
        <p:nvSpPr>
          <p:cNvPr id="3" name="Content Placeholder 2">
            <a:extLst>
              <a:ext uri="{FF2B5EF4-FFF2-40B4-BE49-F238E27FC236}">
                <a16:creationId xmlns:a16="http://schemas.microsoft.com/office/drawing/2014/main" id="{65BF9588-22AD-4001-8896-77636483981D}"/>
              </a:ext>
            </a:extLst>
          </p:cNvPr>
          <p:cNvSpPr>
            <a:spLocks noGrp="1"/>
          </p:cNvSpPr>
          <p:nvPr>
            <p:ph idx="1"/>
          </p:nvPr>
        </p:nvSpPr>
        <p:spPr>
          <a:xfrm>
            <a:off x="1097280" y="1845734"/>
            <a:ext cx="5803583" cy="4326466"/>
          </a:xfrm>
        </p:spPr>
        <p:txBody>
          <a:bodyPr>
            <a:normAutofit fontScale="92500" lnSpcReduction="10000"/>
          </a:bodyPr>
          <a:lstStyle/>
          <a:p>
            <a:pPr>
              <a:buFont typeface="Wingdings" panose="05000000000000000000" pitchFamily="2" charset="2"/>
              <a:buChar char="§"/>
            </a:pPr>
            <a:r>
              <a:rPr lang="en-US" dirty="0"/>
              <a:t>Born in Prussia (in Erfurt) to a family of nobility and power</a:t>
            </a:r>
          </a:p>
          <a:p>
            <a:pPr>
              <a:buFont typeface="Wingdings" panose="05000000000000000000" pitchFamily="2" charset="2"/>
              <a:buChar char="§"/>
            </a:pPr>
            <a:r>
              <a:rPr lang="en-US" dirty="0"/>
              <a:t>Studied law at Berlin and Heidelberg universities</a:t>
            </a:r>
          </a:p>
          <a:p>
            <a:pPr>
              <a:buFont typeface="Wingdings" panose="05000000000000000000" pitchFamily="2" charset="2"/>
              <a:buChar char="§"/>
            </a:pPr>
            <a:r>
              <a:rPr lang="en-US" dirty="0"/>
              <a:t>Worked in the field of law and public service, but received a commission to study the displacement of German agrarian workers by Polish migrant laborers.</a:t>
            </a:r>
          </a:p>
          <a:p>
            <a:pPr lvl="1">
              <a:buFont typeface="Wingdings" panose="05000000000000000000" pitchFamily="2" charset="2"/>
              <a:buChar char="§"/>
            </a:pPr>
            <a:r>
              <a:rPr lang="en-US" dirty="0"/>
              <a:t>This report won him a professorship and intellectual acclaim. The group of people who formed themselves around him was known as the “Weber Circle”</a:t>
            </a:r>
          </a:p>
          <a:p>
            <a:pPr>
              <a:buFont typeface="Wingdings" panose="05000000000000000000" pitchFamily="2" charset="2"/>
              <a:buChar char="§"/>
            </a:pPr>
            <a:r>
              <a:rPr lang="en-US" dirty="0"/>
              <a:t>His most important work is </a:t>
            </a:r>
            <a:r>
              <a:rPr lang="en-US" i="1" dirty="0"/>
              <a:t>The Protestant Ethic and the Spirit of Capitalism</a:t>
            </a:r>
            <a:r>
              <a:rPr lang="en-US" dirty="0"/>
              <a:t> (1904-1905)</a:t>
            </a:r>
          </a:p>
          <a:p>
            <a:pPr>
              <a:buFont typeface="Wingdings" panose="05000000000000000000" pitchFamily="2" charset="2"/>
              <a:buChar char="§"/>
            </a:pPr>
            <a:r>
              <a:rPr lang="en-US" dirty="0"/>
              <a:t>Considered one of the fathers of social science, along with Marx and Durkheim. (For more information on these three theorists and their contributions, see the link in the resources page)</a:t>
            </a:r>
          </a:p>
        </p:txBody>
      </p:sp>
      <p:pic>
        <p:nvPicPr>
          <p:cNvPr id="4" name="Picture 3">
            <a:extLst>
              <a:ext uri="{FF2B5EF4-FFF2-40B4-BE49-F238E27FC236}">
                <a16:creationId xmlns:a16="http://schemas.microsoft.com/office/drawing/2014/main" id="{6DA6AC29-2FED-45A1-9B41-AD7CB2B99171}"/>
              </a:ext>
            </a:extLst>
          </p:cNvPr>
          <p:cNvPicPr>
            <a:picLocks noChangeAspect="1"/>
          </p:cNvPicPr>
          <p:nvPr/>
        </p:nvPicPr>
        <p:blipFill>
          <a:blip r:embed="rId2"/>
          <a:stretch>
            <a:fillRect/>
          </a:stretch>
        </p:blipFill>
        <p:spPr>
          <a:xfrm>
            <a:off x="7181374" y="0"/>
            <a:ext cx="5010626" cy="6858000"/>
          </a:xfrm>
          <a:prstGeom prst="rect">
            <a:avLst/>
          </a:prstGeom>
        </p:spPr>
      </p:pic>
    </p:spTree>
    <p:extLst>
      <p:ext uri="{BB962C8B-B14F-4D97-AF65-F5344CB8AC3E}">
        <p14:creationId xmlns:p14="http://schemas.microsoft.com/office/powerpoint/2010/main" val="2002039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BDFCA-5483-4933-A8BB-CFA976CB3790}"/>
              </a:ext>
            </a:extLst>
          </p:cNvPr>
          <p:cNvSpPr>
            <a:spLocks noGrp="1"/>
          </p:cNvSpPr>
          <p:nvPr>
            <p:ph type="title"/>
          </p:nvPr>
        </p:nvSpPr>
        <p:spPr/>
        <p:txBody>
          <a:bodyPr/>
          <a:lstStyle/>
          <a:p>
            <a:r>
              <a:rPr lang="en-US" dirty="0"/>
              <a:t>Weber’s philosophical influences</a:t>
            </a:r>
          </a:p>
        </p:txBody>
      </p:sp>
      <p:sp>
        <p:nvSpPr>
          <p:cNvPr id="3" name="Content Placeholder 2">
            <a:extLst>
              <a:ext uri="{FF2B5EF4-FFF2-40B4-BE49-F238E27FC236}">
                <a16:creationId xmlns:a16="http://schemas.microsoft.com/office/drawing/2014/main" id="{816A61B0-61CD-45FE-82F9-31CCCA326552}"/>
              </a:ext>
            </a:extLst>
          </p:cNvPr>
          <p:cNvSpPr>
            <a:spLocks noGrp="1"/>
          </p:cNvSpPr>
          <p:nvPr>
            <p:ph idx="1"/>
          </p:nvPr>
        </p:nvSpPr>
        <p:spPr/>
        <p:txBody>
          <a:bodyPr>
            <a:normAutofit lnSpcReduction="10000"/>
          </a:bodyPr>
          <a:lstStyle/>
          <a:p>
            <a:pPr>
              <a:buFont typeface="Wingdings" panose="05000000000000000000" pitchFamily="2" charset="2"/>
              <a:buChar char="§"/>
            </a:pPr>
            <a:r>
              <a:rPr lang="en-US" dirty="0"/>
              <a:t>Primarily known as a social scientist, which attempts to take the scientific principles developed during the Enlightenment and apply them to the study of human society and relationships.</a:t>
            </a:r>
          </a:p>
          <a:p>
            <a:pPr>
              <a:buFont typeface="Wingdings" panose="05000000000000000000" pitchFamily="2" charset="2"/>
              <a:buChar char="§"/>
            </a:pPr>
            <a:r>
              <a:rPr lang="en-US" dirty="0"/>
              <a:t>However, his thought is deeply embedded in the philosophical tradition, and many critical philosophers turn to him for philosophical insight into political and social problems.</a:t>
            </a:r>
          </a:p>
          <a:p>
            <a:pPr>
              <a:buFont typeface="Wingdings" panose="05000000000000000000" pitchFamily="2" charset="2"/>
              <a:buChar char="§"/>
            </a:pPr>
            <a:r>
              <a:rPr lang="en-US" dirty="0"/>
              <a:t>His philosophy is informed by the sever crisis of the Enlightenment project which is one of the defining intellectual features of the modern age. This is characterized by:</a:t>
            </a:r>
          </a:p>
          <a:p>
            <a:pPr lvl="1">
              <a:buFont typeface="Wingdings" panose="05000000000000000000" pitchFamily="2" charset="2"/>
              <a:buChar char="§"/>
            </a:pPr>
            <a:r>
              <a:rPr lang="en-US" dirty="0"/>
              <a:t>Intellectual rebellion again positivist reason: the idea that positive/certain knowledge is available through sensory experience and interpreted through logic (a central feature of Enlightenment epistemology)</a:t>
            </a:r>
          </a:p>
          <a:p>
            <a:pPr lvl="1">
              <a:buFont typeface="Wingdings" panose="05000000000000000000" pitchFamily="2" charset="2"/>
              <a:buChar char="§"/>
            </a:pPr>
            <a:r>
              <a:rPr lang="en-US" dirty="0"/>
              <a:t>A celebration and acclaim of collective intuition and will</a:t>
            </a:r>
          </a:p>
          <a:p>
            <a:pPr lvl="1">
              <a:buFont typeface="Wingdings" panose="05000000000000000000" pitchFamily="2" charset="2"/>
              <a:buChar char="§"/>
            </a:pPr>
            <a:r>
              <a:rPr lang="en-US" dirty="0"/>
              <a:t>A desire to spiritual wholesomeness inspired by Neo-Romanticism </a:t>
            </a:r>
            <a:r>
              <a:rPr lang="en-US" dirty="0">
                <a:sym typeface="Wingdings" panose="05000000000000000000" pitchFamily="2" charset="2"/>
              </a:rPr>
              <a:t> rather than a focus on realism that characterized the period following German unification in 1871, the response (Neo-Romanticism) calls for a social reorientation which seeks out “the soul’s longing for meaning and content in life” (</a:t>
            </a:r>
            <a:r>
              <a:rPr lang="en-US" dirty="0" err="1">
                <a:sym typeface="Wingdings" panose="05000000000000000000" pitchFamily="2" charset="2"/>
              </a:rPr>
              <a:t>Kohlenback</a:t>
            </a:r>
            <a:r>
              <a:rPr lang="en-US" dirty="0">
                <a:sym typeface="Wingdings" panose="05000000000000000000" pitchFamily="2" charset="2"/>
              </a:rPr>
              <a:t> 2009, p. 261).</a:t>
            </a:r>
            <a:endParaRPr lang="en-US" dirty="0"/>
          </a:p>
        </p:txBody>
      </p:sp>
    </p:spTree>
    <p:extLst>
      <p:ext uri="{BB962C8B-B14F-4D97-AF65-F5344CB8AC3E}">
        <p14:creationId xmlns:p14="http://schemas.microsoft.com/office/powerpoint/2010/main" val="1844036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E5C7E-0B9D-470E-B027-34A131D89F1D}"/>
              </a:ext>
            </a:extLst>
          </p:cNvPr>
          <p:cNvSpPr>
            <a:spLocks noGrp="1"/>
          </p:cNvSpPr>
          <p:nvPr>
            <p:ph type="title"/>
          </p:nvPr>
        </p:nvSpPr>
        <p:spPr/>
        <p:txBody>
          <a:bodyPr/>
          <a:lstStyle/>
          <a:p>
            <a:r>
              <a:rPr lang="en-US" i="1" dirty="0"/>
              <a:t>Weber’s Epistemology</a:t>
            </a:r>
            <a:br>
              <a:rPr lang="en-US" dirty="0"/>
            </a:br>
            <a:r>
              <a:rPr lang="en-US" dirty="0"/>
              <a:t>Neo-Kantianism</a:t>
            </a:r>
          </a:p>
        </p:txBody>
      </p:sp>
      <p:sp>
        <p:nvSpPr>
          <p:cNvPr id="3" name="Content Placeholder 2">
            <a:extLst>
              <a:ext uri="{FF2B5EF4-FFF2-40B4-BE49-F238E27FC236}">
                <a16:creationId xmlns:a16="http://schemas.microsoft.com/office/drawing/2014/main" id="{657F5DC4-DD19-4777-B37E-C06F071B6491}"/>
              </a:ext>
            </a:extLst>
          </p:cNvPr>
          <p:cNvSpPr>
            <a:spLocks noGrp="1"/>
          </p:cNvSpPr>
          <p:nvPr>
            <p:ph idx="1"/>
          </p:nvPr>
        </p:nvSpPr>
        <p:spPr>
          <a:xfrm>
            <a:off x="414338" y="1845733"/>
            <a:ext cx="7463570" cy="4354189"/>
          </a:xfrm>
        </p:spPr>
        <p:txBody>
          <a:bodyPr>
            <a:normAutofit fontScale="92500" lnSpcReduction="20000"/>
          </a:bodyPr>
          <a:lstStyle/>
          <a:p>
            <a:pPr>
              <a:buFont typeface="Wingdings" panose="05000000000000000000" pitchFamily="2" charset="2"/>
              <a:buChar char="§"/>
            </a:pPr>
            <a:r>
              <a:rPr lang="en-US" dirty="0"/>
              <a:t> Different varieties of Neo-Kantianism during this period, but Weber was informed by the Southwest School (also known as the Heidelberg school or the Baden School)</a:t>
            </a:r>
          </a:p>
          <a:p>
            <a:pPr lvl="1">
              <a:buFont typeface="Wingdings" panose="05000000000000000000" pitchFamily="2" charset="2"/>
              <a:buChar char="§"/>
            </a:pPr>
            <a:r>
              <a:rPr lang="en-US" dirty="0"/>
              <a:t>Whereas the Marburg School emphasized philosophical logic, the Southwest School emphasized concerns and issues around values and culture.</a:t>
            </a:r>
          </a:p>
          <a:p>
            <a:pPr>
              <a:buFont typeface="Wingdings" panose="05000000000000000000" pitchFamily="2" charset="2"/>
              <a:buChar char="§"/>
            </a:pPr>
            <a:r>
              <a:rPr lang="en-US" dirty="0"/>
              <a:t>In Neo-Kantian epistemology, there is a dichotomy between reality and concept</a:t>
            </a:r>
          </a:p>
          <a:p>
            <a:pPr lvl="1">
              <a:buFont typeface="Wingdings" panose="05000000000000000000" pitchFamily="2" charset="2"/>
              <a:buChar char="§"/>
            </a:pPr>
            <a:r>
              <a:rPr lang="en-US" dirty="0"/>
              <a:t>Reality: irrational and incomprehensible</a:t>
            </a:r>
          </a:p>
          <a:p>
            <a:pPr lvl="1">
              <a:buFont typeface="Wingdings" panose="05000000000000000000" pitchFamily="2" charset="2"/>
              <a:buChar char="§"/>
            </a:pPr>
            <a:r>
              <a:rPr lang="en-US" dirty="0"/>
              <a:t>Concept: an abstract construction of our intellect/mind</a:t>
            </a:r>
          </a:p>
          <a:p>
            <a:pPr>
              <a:buFont typeface="Wingdings" panose="05000000000000000000" pitchFamily="2" charset="2"/>
              <a:buChar char="§"/>
            </a:pPr>
            <a:r>
              <a:rPr lang="en-US" dirty="0"/>
              <a:t>Concerned with values rather than mere logical relationships</a:t>
            </a:r>
          </a:p>
          <a:p>
            <a:pPr>
              <a:buFont typeface="Wingdings" panose="05000000000000000000" pitchFamily="2" charset="2"/>
              <a:buChar char="§"/>
            </a:pPr>
            <a:r>
              <a:rPr lang="en-US" dirty="0"/>
              <a:t>For Weber, this meant that the historical past (in particular) was unintelligible, and we given intelligibility through the contextualization provided by the historian</a:t>
            </a:r>
          </a:p>
          <a:p>
            <a:pPr>
              <a:buFont typeface="Wingdings" panose="05000000000000000000" pitchFamily="2" charset="2"/>
              <a:buChar char="§"/>
            </a:pPr>
            <a:r>
              <a:rPr lang="en-US" dirty="0"/>
              <a:t>For more information on Neo-Kantianism, visit the Internet Encyclopedia of Philosophy (link on the sources page, under Jensen)</a:t>
            </a:r>
          </a:p>
        </p:txBody>
      </p:sp>
      <p:pic>
        <p:nvPicPr>
          <p:cNvPr id="4" name="Picture 3">
            <a:extLst>
              <a:ext uri="{FF2B5EF4-FFF2-40B4-BE49-F238E27FC236}">
                <a16:creationId xmlns:a16="http://schemas.microsoft.com/office/drawing/2014/main" id="{07A39EB0-D412-45BD-AE82-200BC9253535}"/>
              </a:ext>
            </a:extLst>
          </p:cNvPr>
          <p:cNvPicPr>
            <a:picLocks noChangeAspect="1"/>
          </p:cNvPicPr>
          <p:nvPr/>
        </p:nvPicPr>
        <p:blipFill>
          <a:blip r:embed="rId2"/>
          <a:stretch>
            <a:fillRect/>
          </a:stretch>
        </p:blipFill>
        <p:spPr>
          <a:xfrm>
            <a:off x="7591425" y="623888"/>
            <a:ext cx="3924300" cy="5238750"/>
          </a:xfrm>
          <a:prstGeom prst="rect">
            <a:avLst/>
          </a:prstGeom>
        </p:spPr>
      </p:pic>
    </p:spTree>
    <p:extLst>
      <p:ext uri="{BB962C8B-B14F-4D97-AF65-F5344CB8AC3E}">
        <p14:creationId xmlns:p14="http://schemas.microsoft.com/office/powerpoint/2010/main" val="2073420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538FF-0F7E-4742-96DE-4C1AAC54D730}"/>
              </a:ext>
            </a:extLst>
          </p:cNvPr>
          <p:cNvSpPr>
            <a:spLocks noGrp="1"/>
          </p:cNvSpPr>
          <p:nvPr>
            <p:ph type="title"/>
          </p:nvPr>
        </p:nvSpPr>
        <p:spPr/>
        <p:txBody>
          <a:bodyPr/>
          <a:lstStyle/>
          <a:p>
            <a:r>
              <a:rPr lang="en-US" i="1" dirty="0"/>
              <a:t>The Protestant Ethic and the Spirit of Capitalism</a:t>
            </a:r>
          </a:p>
        </p:txBody>
      </p:sp>
      <p:sp>
        <p:nvSpPr>
          <p:cNvPr id="3" name="Content Placeholder 2">
            <a:extLst>
              <a:ext uri="{FF2B5EF4-FFF2-40B4-BE49-F238E27FC236}">
                <a16:creationId xmlns:a16="http://schemas.microsoft.com/office/drawing/2014/main" id="{739C5D45-05EE-40EA-9820-6730969BA757}"/>
              </a:ext>
            </a:extLst>
          </p:cNvPr>
          <p:cNvSpPr>
            <a:spLocks noGrp="1"/>
          </p:cNvSpPr>
          <p:nvPr>
            <p:ph idx="1"/>
          </p:nvPr>
        </p:nvSpPr>
        <p:spPr/>
        <p:txBody>
          <a:bodyPr/>
          <a:lstStyle/>
          <a:p>
            <a:pPr>
              <a:buFont typeface="Wingdings" panose="05000000000000000000" pitchFamily="2" charset="2"/>
              <a:buChar char="§"/>
            </a:pPr>
            <a:r>
              <a:rPr lang="en-US" dirty="0"/>
              <a:t> Perhaps Weber’s most important work</a:t>
            </a:r>
          </a:p>
          <a:p>
            <a:pPr>
              <a:buFont typeface="Wingdings" panose="05000000000000000000" pitchFamily="2" charset="2"/>
              <a:buChar char="§"/>
            </a:pPr>
            <a:r>
              <a:rPr lang="en-US" dirty="0"/>
              <a:t>A refutation of Marx’s historical materialism: rather than thinking about the material processes by which capitalism arose, Weber claims that cultural influences inherent in religion are more important for understanding the rise of capitalism</a:t>
            </a:r>
          </a:p>
          <a:p>
            <a:pPr>
              <a:buFont typeface="Wingdings" panose="05000000000000000000" pitchFamily="2" charset="2"/>
              <a:buChar char="§"/>
            </a:pPr>
            <a:r>
              <a:rPr lang="en-US" dirty="0"/>
              <a:t>Capitalism in northern Europe evolved from Protestant (and particularly Calvinist) ethics </a:t>
            </a:r>
          </a:p>
          <a:p>
            <a:pPr lvl="1">
              <a:buFont typeface="Wingdings" panose="05000000000000000000" pitchFamily="2" charset="2"/>
              <a:buChar char="§"/>
            </a:pPr>
            <a:r>
              <a:rPr lang="en-US" dirty="0"/>
              <a:t>While the Roman Catholic Church asserted that one could get to heaven through accepting the church’s sacraments, Protestantism removed these assurances.</a:t>
            </a:r>
          </a:p>
          <a:p>
            <a:pPr lvl="1">
              <a:buFont typeface="Wingdings" panose="05000000000000000000" pitchFamily="2" charset="2"/>
              <a:buChar char="§"/>
            </a:pPr>
            <a:r>
              <a:rPr lang="en-US" dirty="0"/>
              <a:t>Especially in Calvinism, where predestination meant that one could not influence one’s salvation, people looked for assurances and self-confidence was important. </a:t>
            </a:r>
          </a:p>
          <a:p>
            <a:pPr lvl="1">
              <a:buFont typeface="Wingdings" panose="05000000000000000000" pitchFamily="2" charset="2"/>
              <a:buChar char="§"/>
            </a:pPr>
            <a:r>
              <a:rPr lang="en-US" dirty="0"/>
              <a:t>Worldly success became one marker of self-confidence</a:t>
            </a:r>
          </a:p>
          <a:p>
            <a:pPr lvl="1">
              <a:buFont typeface="Wingdings" panose="05000000000000000000" pitchFamily="2" charset="2"/>
              <a:buChar char="§"/>
            </a:pPr>
            <a:r>
              <a:rPr lang="en-US" dirty="0"/>
              <a:t>A “vocation” from God was no longer limited to clergy or holy life, but could also include worldly occupations</a:t>
            </a:r>
          </a:p>
        </p:txBody>
      </p:sp>
    </p:spTree>
    <p:extLst>
      <p:ext uri="{BB962C8B-B14F-4D97-AF65-F5344CB8AC3E}">
        <p14:creationId xmlns:p14="http://schemas.microsoft.com/office/powerpoint/2010/main" val="4079715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5B4EF-BB1B-4DC0-8FD5-5ED6C2ABEAC4}"/>
              </a:ext>
            </a:extLst>
          </p:cNvPr>
          <p:cNvSpPr>
            <a:spLocks noGrp="1"/>
          </p:cNvSpPr>
          <p:nvPr>
            <p:ph type="title"/>
          </p:nvPr>
        </p:nvSpPr>
        <p:spPr/>
        <p:txBody>
          <a:bodyPr/>
          <a:lstStyle/>
          <a:p>
            <a:r>
              <a:rPr lang="en-US" dirty="0"/>
              <a:t>The New Protestantism</a:t>
            </a:r>
            <a:br>
              <a:rPr lang="en-US" dirty="0"/>
            </a:br>
            <a:r>
              <a:rPr lang="en-US" dirty="0"/>
              <a:t>The New Economy</a:t>
            </a:r>
          </a:p>
        </p:txBody>
      </p:sp>
      <p:sp>
        <p:nvSpPr>
          <p:cNvPr id="3" name="Content Placeholder 2">
            <a:extLst>
              <a:ext uri="{FF2B5EF4-FFF2-40B4-BE49-F238E27FC236}">
                <a16:creationId xmlns:a16="http://schemas.microsoft.com/office/drawing/2014/main" id="{7565F49C-F6BE-4E8F-8241-FB3C7FBAD1D6}"/>
              </a:ext>
            </a:extLst>
          </p:cNvPr>
          <p:cNvSpPr>
            <a:spLocks noGrp="1"/>
          </p:cNvSpPr>
          <p:nvPr>
            <p:ph idx="1"/>
          </p:nvPr>
        </p:nvSpPr>
        <p:spPr/>
        <p:txBody>
          <a:bodyPr/>
          <a:lstStyle/>
          <a:p>
            <a:r>
              <a:rPr lang="en-US" dirty="0"/>
              <a:t>In </a:t>
            </a:r>
            <a:r>
              <a:rPr lang="en-US" i="1" dirty="0"/>
              <a:t>The Protestant Ethic</a:t>
            </a:r>
            <a:r>
              <a:rPr lang="en-US" dirty="0"/>
              <a:t>, Weber makes several arguments:</a:t>
            </a:r>
          </a:p>
          <a:p>
            <a:pPr marL="457200" indent="-457200">
              <a:buFont typeface="+mj-lt"/>
              <a:buAutoNum type="arabicPeriod"/>
            </a:pPr>
            <a:r>
              <a:rPr lang="en-US" dirty="0"/>
              <a:t>Under Protestantism, individuals are spiritually/religiously compelled to follow a secular vocation with passion and zeal </a:t>
            </a:r>
            <a:r>
              <a:rPr lang="en-US" dirty="0">
                <a:sym typeface="Wingdings" panose="05000000000000000000" pitchFamily="2" charset="2"/>
              </a:rPr>
              <a:t> this person was more likely to accumulate money</a:t>
            </a:r>
          </a:p>
          <a:p>
            <a:pPr marL="749808" lvl="1" indent="-457200">
              <a:buFont typeface="+mj-lt"/>
              <a:buAutoNum type="arabicPeriod"/>
            </a:pPr>
            <a:r>
              <a:rPr lang="en-US" dirty="0">
                <a:sym typeface="Wingdings" panose="05000000000000000000" pitchFamily="2" charset="2"/>
              </a:rPr>
              <a:t>Wealth became a sign of piety and divine favor</a:t>
            </a:r>
          </a:p>
          <a:p>
            <a:pPr marL="457200" indent="-457200">
              <a:buFont typeface="+mj-lt"/>
              <a:buAutoNum type="arabicPeriod"/>
            </a:pPr>
            <a:r>
              <a:rPr lang="en-US" dirty="0">
                <a:sym typeface="Wingdings" panose="05000000000000000000" pitchFamily="2" charset="2"/>
              </a:rPr>
              <a:t>Protestantism (especially Calvinism) either discouraged or outright forbade the purchasing and enjoyment of unnecessary products  luxuries become a sin</a:t>
            </a:r>
          </a:p>
          <a:p>
            <a:pPr marL="749808" lvl="1" indent="-457200"/>
            <a:r>
              <a:rPr lang="en-US" dirty="0">
                <a:sym typeface="Wingdings" panose="05000000000000000000" pitchFamily="2" charset="2"/>
              </a:rPr>
              <a:t>Donations to churches were limited (because of the rejection of icons)</a:t>
            </a:r>
          </a:p>
          <a:p>
            <a:pPr marL="749808" lvl="1" indent="-457200"/>
            <a:r>
              <a:rPr lang="en-US" dirty="0">
                <a:sym typeface="Wingdings" panose="05000000000000000000" pitchFamily="2" charset="2"/>
              </a:rPr>
              <a:t>Donations to charities and the poor were discouraged because it was thought that these donations encouraged laziness and begging.</a:t>
            </a:r>
          </a:p>
          <a:p>
            <a:pPr marL="457200" indent="-457200">
              <a:buFont typeface="+mj-lt"/>
              <a:buAutoNum type="arabicPeriod"/>
            </a:pPr>
            <a:r>
              <a:rPr lang="en-US" dirty="0">
                <a:sym typeface="Wingdings" panose="05000000000000000000" pitchFamily="2" charset="2"/>
              </a:rPr>
              <a:t>The resolution of this is investment  leading to a massive boost to capitalism</a:t>
            </a:r>
          </a:p>
          <a:p>
            <a:pPr marL="457200" indent="-457200"/>
            <a:endParaRPr lang="en-US" dirty="0"/>
          </a:p>
        </p:txBody>
      </p:sp>
    </p:spTree>
    <p:extLst>
      <p:ext uri="{BB962C8B-B14F-4D97-AF65-F5344CB8AC3E}">
        <p14:creationId xmlns:p14="http://schemas.microsoft.com/office/powerpoint/2010/main" val="1214445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0E6C3-A3D9-4A7F-8F92-1A1461101991}"/>
              </a:ext>
            </a:extLst>
          </p:cNvPr>
          <p:cNvSpPr>
            <a:spLocks noGrp="1"/>
          </p:cNvSpPr>
          <p:nvPr>
            <p:ph type="title"/>
          </p:nvPr>
        </p:nvSpPr>
        <p:spPr/>
        <p:txBody>
          <a:bodyPr>
            <a:normAutofit fontScale="90000"/>
          </a:bodyPr>
          <a:lstStyle/>
          <a:p>
            <a:r>
              <a:rPr lang="en-US" sz="3600" dirty="0"/>
              <a:t>Max Weber’s The Protestant Ethic (</a:t>
            </a:r>
            <a:r>
              <a:rPr lang="en-US" sz="3600" i="1" dirty="0"/>
              <a:t>In Our Time, </a:t>
            </a:r>
            <a:r>
              <a:rPr lang="en-US" sz="3600" dirty="0"/>
              <a:t>BBC Podcast)</a:t>
            </a:r>
            <a:br>
              <a:rPr lang="en-US" sz="3600" dirty="0"/>
            </a:br>
            <a:r>
              <a:rPr lang="en-US" sz="2000" dirty="0"/>
              <a:t>With Melvyn Bragg, Peter Ghosh, Sam </a:t>
            </a:r>
            <a:r>
              <a:rPr lang="en-US" sz="2000" dirty="0" err="1"/>
              <a:t>Whimster</a:t>
            </a:r>
            <a:r>
              <a:rPr lang="en-US" sz="2000" dirty="0"/>
              <a:t>, and Linda Woodhead</a:t>
            </a:r>
            <a:br>
              <a:rPr lang="en-US" sz="2000" dirty="0"/>
            </a:br>
            <a:r>
              <a:rPr lang="en-US" sz="2000" b="1" dirty="0"/>
              <a:t>You can play the audio if watching in full screen mode, or you can simply listen on YouTube (link on Sources page)</a:t>
            </a:r>
            <a:endParaRPr lang="en-US" sz="3600" dirty="0"/>
          </a:p>
        </p:txBody>
      </p:sp>
      <p:pic>
        <p:nvPicPr>
          <p:cNvPr id="4" name="Online Media 3" title="Weber's The Protestant Ethic (In Our Time)">
            <a:hlinkClick r:id="" action="ppaction://media"/>
            <a:extLst>
              <a:ext uri="{FF2B5EF4-FFF2-40B4-BE49-F238E27FC236}">
                <a16:creationId xmlns:a16="http://schemas.microsoft.com/office/drawing/2014/main" id="{207AF3FC-1E03-44A9-BC08-AFCEBEC5B923}"/>
              </a:ext>
            </a:extLst>
          </p:cNvPr>
          <p:cNvPicPr>
            <a:picLocks noGrp="1" noRot="1" noChangeAspect="1"/>
          </p:cNvPicPr>
          <p:nvPr>
            <p:ph idx="1"/>
            <a:videoFile r:link="rId1"/>
          </p:nvPr>
        </p:nvPicPr>
        <p:blipFill>
          <a:blip r:embed="rId3"/>
          <a:stretch>
            <a:fillRect/>
          </a:stretch>
        </p:blipFill>
        <p:spPr>
          <a:xfrm>
            <a:off x="2551113" y="1846263"/>
            <a:ext cx="7151687" cy="4022725"/>
          </a:xfrm>
          <a:prstGeom prst="rect">
            <a:avLst/>
          </a:prstGeom>
        </p:spPr>
      </p:pic>
    </p:spTree>
    <p:extLst>
      <p:ext uri="{BB962C8B-B14F-4D97-AF65-F5344CB8AC3E}">
        <p14:creationId xmlns:p14="http://schemas.microsoft.com/office/powerpoint/2010/main" val="411522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7EAC0-C791-4027-A812-BB2B8F4E1D54}"/>
              </a:ext>
            </a:extLst>
          </p:cNvPr>
          <p:cNvSpPr>
            <a:spLocks noGrp="1"/>
          </p:cNvSpPr>
          <p:nvPr>
            <p:ph type="title"/>
          </p:nvPr>
        </p:nvSpPr>
        <p:spPr/>
        <p:txBody>
          <a:bodyPr/>
          <a:lstStyle/>
          <a:p>
            <a:r>
              <a:rPr lang="en-US" dirty="0"/>
              <a:t>Essay: “Politics as Vocation”</a:t>
            </a:r>
          </a:p>
        </p:txBody>
      </p:sp>
      <p:sp>
        <p:nvSpPr>
          <p:cNvPr id="3" name="Content Placeholder 2">
            <a:extLst>
              <a:ext uri="{FF2B5EF4-FFF2-40B4-BE49-F238E27FC236}">
                <a16:creationId xmlns:a16="http://schemas.microsoft.com/office/drawing/2014/main" id="{D4B1E4E2-26A8-4D59-86BC-F44EB5750BDA}"/>
              </a:ext>
            </a:extLst>
          </p:cNvPr>
          <p:cNvSpPr>
            <a:spLocks noGrp="1"/>
          </p:cNvSpPr>
          <p:nvPr>
            <p:ph idx="1"/>
          </p:nvPr>
        </p:nvSpPr>
        <p:spPr/>
        <p:txBody>
          <a:bodyPr>
            <a:normAutofit lnSpcReduction="10000"/>
          </a:bodyPr>
          <a:lstStyle/>
          <a:p>
            <a:pPr>
              <a:buFont typeface="Wingdings" panose="05000000000000000000" pitchFamily="2" charset="2"/>
              <a:buChar char="§"/>
            </a:pPr>
            <a:r>
              <a:rPr lang="en-US" dirty="0"/>
              <a:t> In his essay “Politics as Vocation,” Weber gives his famous definition of the state: an entity that possesses the monopoly on the legitimate use of force of violence</a:t>
            </a:r>
          </a:p>
          <a:p>
            <a:pPr>
              <a:buFont typeface="Wingdings" panose="05000000000000000000" pitchFamily="2" charset="2"/>
              <a:buChar char="§"/>
            </a:pPr>
            <a:r>
              <a:rPr lang="en-US" dirty="0"/>
              <a:t>Diverges from Marx’s idea about history:</a:t>
            </a:r>
          </a:p>
          <a:p>
            <a:pPr lvl="1">
              <a:buFont typeface="Wingdings" panose="05000000000000000000" pitchFamily="2" charset="2"/>
              <a:buChar char="§"/>
            </a:pPr>
            <a:r>
              <a:rPr lang="en-US" dirty="0"/>
              <a:t>Marx: history can be understood by examining the modes of production and material resources</a:t>
            </a:r>
          </a:p>
          <a:p>
            <a:pPr lvl="1">
              <a:buFont typeface="Wingdings" panose="05000000000000000000" pitchFamily="2" charset="2"/>
              <a:buChar char="§"/>
            </a:pPr>
            <a:r>
              <a:rPr lang="en-US" dirty="0"/>
              <a:t>Weber: History is informed by varying modes of authority </a:t>
            </a:r>
            <a:r>
              <a:rPr lang="en-US" dirty="0">
                <a:sym typeface="Wingdings" panose="05000000000000000000" pitchFamily="2" charset="2"/>
              </a:rPr>
              <a:t> authority is gained through domination</a:t>
            </a:r>
          </a:p>
          <a:p>
            <a:pPr>
              <a:buFont typeface="Wingdings" panose="05000000000000000000" pitchFamily="2" charset="2"/>
              <a:buChar char="§"/>
            </a:pPr>
            <a:r>
              <a:rPr lang="en-US" dirty="0">
                <a:sym typeface="Wingdings" panose="05000000000000000000" pitchFamily="2" charset="2"/>
              </a:rPr>
              <a:t>Domination: legitimacy and power</a:t>
            </a:r>
            <a:endParaRPr lang="en-US" dirty="0"/>
          </a:p>
          <a:p>
            <a:pPr>
              <a:buFont typeface="Wingdings" panose="05000000000000000000" pitchFamily="2" charset="2"/>
              <a:buChar char="§"/>
            </a:pPr>
            <a:r>
              <a:rPr lang="en-US" dirty="0"/>
              <a:t>Historically, domination is created in three methods of authority:</a:t>
            </a:r>
          </a:p>
          <a:p>
            <a:pPr lvl="1">
              <a:buFont typeface="Wingdings" panose="05000000000000000000" pitchFamily="2" charset="2"/>
              <a:buChar char="§"/>
            </a:pPr>
            <a:r>
              <a:rPr lang="en-US" b="1" dirty="0"/>
              <a:t>Traditional</a:t>
            </a:r>
            <a:r>
              <a:rPr lang="en-US" dirty="0"/>
              <a:t>: authority of regime or leadership tied to tradition and custom (“things have always been this way”) </a:t>
            </a:r>
            <a:r>
              <a:rPr lang="en-US" dirty="0">
                <a:sym typeface="Wingdings" panose="05000000000000000000" pitchFamily="2" charset="2"/>
              </a:rPr>
              <a:t> think of, for example, patriarchs/patriarchy or feudalism</a:t>
            </a:r>
            <a:endParaRPr lang="en-US" dirty="0"/>
          </a:p>
          <a:p>
            <a:pPr lvl="1">
              <a:buFont typeface="Wingdings" panose="05000000000000000000" pitchFamily="2" charset="2"/>
              <a:buChar char="§"/>
            </a:pPr>
            <a:r>
              <a:rPr lang="en-US" b="1" dirty="0"/>
              <a:t>Charismatic</a:t>
            </a:r>
            <a:r>
              <a:rPr lang="en-US" dirty="0"/>
              <a:t>: authority derives from the charisma of the leader (often family or church leadership/authority)</a:t>
            </a:r>
          </a:p>
          <a:p>
            <a:pPr lvl="1">
              <a:buFont typeface="Wingdings" panose="05000000000000000000" pitchFamily="2" charset="2"/>
              <a:buChar char="§"/>
            </a:pPr>
            <a:r>
              <a:rPr lang="en-US" b="1" dirty="0"/>
              <a:t>Legal-Rational</a:t>
            </a:r>
            <a:r>
              <a:rPr lang="en-US" dirty="0"/>
              <a:t>: this is the authority that is created through modern statecraft </a:t>
            </a:r>
            <a:r>
              <a:rPr lang="en-US" dirty="0">
                <a:sym typeface="Wingdings" panose="05000000000000000000" pitchFamily="2" charset="2"/>
              </a:rPr>
              <a:t> law, bureaucracy, the state (this he calls “domination through knowledge”)</a:t>
            </a:r>
            <a:endParaRPr lang="en-US" dirty="0"/>
          </a:p>
        </p:txBody>
      </p:sp>
    </p:spTree>
    <p:extLst>
      <p:ext uri="{BB962C8B-B14F-4D97-AF65-F5344CB8AC3E}">
        <p14:creationId xmlns:p14="http://schemas.microsoft.com/office/powerpoint/2010/main" val="4099759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A71B-1816-4511-B898-7D26EDAFC717}"/>
              </a:ext>
            </a:extLst>
          </p:cNvPr>
          <p:cNvSpPr>
            <a:spLocks noGrp="1"/>
          </p:cNvSpPr>
          <p:nvPr>
            <p:ph type="title"/>
          </p:nvPr>
        </p:nvSpPr>
        <p:spPr/>
        <p:txBody>
          <a:bodyPr>
            <a:noAutofit/>
          </a:bodyPr>
          <a:lstStyle/>
          <a:p>
            <a:r>
              <a:rPr lang="en-US" sz="2800" dirty="0"/>
              <a:t>Iván </a:t>
            </a:r>
            <a:r>
              <a:rPr lang="en-US" sz="2800" dirty="0" err="1"/>
              <a:t>Szelényi</a:t>
            </a:r>
            <a:r>
              <a:rPr lang="en-US" sz="2800" dirty="0"/>
              <a:t>, lecture at Yale University</a:t>
            </a:r>
            <a:br>
              <a:rPr lang="en-US" sz="2800" dirty="0"/>
            </a:br>
            <a:r>
              <a:rPr lang="en-US" sz="2800" dirty="0"/>
              <a:t>“Conceptual Foundations of Weber's Theory of Domination” Part of the course: “Foundations of Modern Social Thought”</a:t>
            </a:r>
            <a:br>
              <a:rPr lang="en-US" sz="2800" dirty="0"/>
            </a:br>
            <a:r>
              <a:rPr lang="en-US" sz="2000" dirty="0"/>
              <a:t>Video, embedded below, and available to watch online (link in sources/resources page)</a:t>
            </a:r>
            <a:endParaRPr lang="en-US" sz="2800" dirty="0"/>
          </a:p>
        </p:txBody>
      </p:sp>
      <p:pic>
        <p:nvPicPr>
          <p:cNvPr id="4" name="Online Media 3" title="17. Conceptual Foundations of Weber's Theory of Domination">
            <a:hlinkClick r:id="" action="ppaction://media"/>
            <a:extLst>
              <a:ext uri="{FF2B5EF4-FFF2-40B4-BE49-F238E27FC236}">
                <a16:creationId xmlns:a16="http://schemas.microsoft.com/office/drawing/2014/main" id="{6E4358FE-165F-4325-ACD1-3DE2408A322B}"/>
              </a:ext>
            </a:extLst>
          </p:cNvPr>
          <p:cNvPicPr>
            <a:picLocks noGrp="1" noRot="1" noChangeAspect="1"/>
          </p:cNvPicPr>
          <p:nvPr>
            <p:ph idx="1"/>
            <a:videoFile r:link="rId1"/>
          </p:nvPr>
        </p:nvPicPr>
        <p:blipFill>
          <a:blip r:embed="rId3"/>
          <a:stretch>
            <a:fillRect/>
          </a:stretch>
        </p:blipFill>
        <p:spPr>
          <a:xfrm>
            <a:off x="2551113" y="1846263"/>
            <a:ext cx="7151687" cy="4022725"/>
          </a:xfrm>
          <a:prstGeom prst="rect">
            <a:avLst/>
          </a:prstGeom>
        </p:spPr>
      </p:pic>
    </p:spTree>
    <p:extLst>
      <p:ext uri="{BB962C8B-B14F-4D97-AF65-F5344CB8AC3E}">
        <p14:creationId xmlns:p14="http://schemas.microsoft.com/office/powerpoint/2010/main" val="156830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75</TotalTime>
  <Words>1081</Words>
  <Application>Microsoft Office PowerPoint</Application>
  <PresentationFormat>Widescreen</PresentationFormat>
  <Paragraphs>63</Paragraphs>
  <Slides>10</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Calibri Light</vt:lpstr>
      <vt:lpstr>Wingdings</vt:lpstr>
      <vt:lpstr>Retrospect</vt:lpstr>
      <vt:lpstr>Max Weber</vt:lpstr>
      <vt:lpstr>Max Weber (1864-1920)</vt:lpstr>
      <vt:lpstr>Weber’s philosophical influences</vt:lpstr>
      <vt:lpstr>Weber’s Epistemology Neo-Kantianism</vt:lpstr>
      <vt:lpstr>The Protestant Ethic and the Spirit of Capitalism</vt:lpstr>
      <vt:lpstr>The New Protestantism The New Economy</vt:lpstr>
      <vt:lpstr>Max Weber’s The Protestant Ethic (In Our Time, BBC Podcast) With Melvyn Bragg, Peter Ghosh, Sam Whimster, and Linda Woodhead You can play the audio if watching in full screen mode, or you can simply listen on YouTube (link on Sources page)</vt:lpstr>
      <vt:lpstr>Essay: “Politics as Vocation”</vt:lpstr>
      <vt:lpstr>Iván Szelényi, lecture at Yale University “Conceptual Foundations of Weber's Theory of Domination” Part of the course: “Foundations of Modern Social Thought” Video, embedded below, and available to watch online (link in sources/resources page)</vt:lpstr>
      <vt:lpstr>Sources &amp;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 Weber</dc:title>
  <dc:creator>Elfaki</dc:creator>
  <cp:lastModifiedBy>Elfaki</cp:lastModifiedBy>
  <cp:revision>26</cp:revision>
  <dcterms:created xsi:type="dcterms:W3CDTF">2020-03-17T17:23:06Z</dcterms:created>
  <dcterms:modified xsi:type="dcterms:W3CDTF">2020-03-17T18:38:42Z</dcterms:modified>
</cp:coreProperties>
</file>